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sldIdLst>
    <p:sldId id="256" r:id="rId2"/>
    <p:sldId id="257" r:id="rId3"/>
    <p:sldId id="258" r:id="rId4"/>
    <p:sldId id="259" r:id="rId5"/>
    <p:sldId id="260" r:id="rId6"/>
    <p:sldId id="261" r:id="rId7"/>
    <p:sldId id="270" r:id="rId8"/>
    <p:sldId id="262" r:id="rId9"/>
    <p:sldId id="263" r:id="rId10"/>
    <p:sldId id="265" r:id="rId11"/>
    <p:sldId id="267" r:id="rId12"/>
    <p:sldId id="268" r:id="rId13"/>
    <p:sldId id="269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rAngAx val="1"/>
    </c:view3D>
    <c:backWall>
      <c:spPr>
        <a:ln>
          <a:solidFill>
            <a:srgbClr val="FFFFFF">
              <a:lumMod val="50000"/>
            </a:srgbClr>
          </a:solidFill>
        </a:ln>
      </c:spPr>
    </c:backWall>
    <c:plotArea>
      <c:layout>
        <c:manualLayout>
          <c:layoutTarget val="inner"/>
          <c:xMode val="edge"/>
          <c:yMode val="edge"/>
          <c:x val="0.37663069894041157"/>
          <c:y val="3.3379030397160982E-2"/>
          <c:w val="0.4350783756197168"/>
          <c:h val="0.74477623172400775"/>
        </c:manualLayout>
      </c:layout>
      <c:bar3DChart>
        <c:barDir val="bar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South</c:v>
                </c:pt>
              </c:strCache>
            </c:strRef>
          </c:tx>
          <c:spPr>
            <a:solidFill>
              <a:schemeClr val="tx2">
                <a:lumMod val="75000"/>
                <a:lumOff val="25000"/>
              </a:schemeClr>
            </a:solidFill>
            <a:ln>
              <a:solidFill>
                <a:schemeClr val="tx1"/>
              </a:solidFill>
            </a:ln>
          </c:spPr>
          <c:cat>
            <c:strRef>
              <c:f>Sheet1!$A$2:$A$6</c:f>
              <c:strCache>
                <c:ptCount val="5"/>
                <c:pt idx="0">
                  <c:v>High Investment</c:v>
                </c:pt>
                <c:pt idx="1">
                  <c:v>Disease incidence</c:v>
                </c:pt>
                <c:pt idx="2">
                  <c:v>High veterinary charges</c:v>
                </c:pt>
                <c:pt idx="3">
                  <c:v>Money for recurring expenses</c:v>
                </c:pt>
                <c:pt idx="4">
                  <c:v>High feed cost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0.54</c:v>
                </c:pt>
                <c:pt idx="1">
                  <c:v>0.36000000000000032</c:v>
                </c:pt>
                <c:pt idx="2">
                  <c:v>0.36000000000000032</c:v>
                </c:pt>
                <c:pt idx="3">
                  <c:v>0.38000000000000134</c:v>
                </c:pt>
                <c:pt idx="4">
                  <c:v>0.8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Central</c:v>
                </c:pt>
              </c:strCache>
            </c:strRef>
          </c:tx>
          <c:spPr>
            <a:solidFill>
              <a:srgbClr val="C00000"/>
            </a:solidFill>
            <a:ln>
              <a:solidFill>
                <a:schemeClr val="tx1"/>
              </a:solidFill>
            </a:ln>
          </c:spPr>
          <c:cat>
            <c:strRef>
              <c:f>Sheet1!$A$2:$A$6</c:f>
              <c:strCache>
                <c:ptCount val="5"/>
                <c:pt idx="0">
                  <c:v>High Investment</c:v>
                </c:pt>
                <c:pt idx="1">
                  <c:v>Disease incidence</c:v>
                </c:pt>
                <c:pt idx="2">
                  <c:v>High veterinary charges</c:v>
                </c:pt>
                <c:pt idx="3">
                  <c:v>Money for recurring expenses</c:v>
                </c:pt>
                <c:pt idx="4">
                  <c:v>High feed cost</c:v>
                </c:pt>
              </c:strCache>
            </c:strRef>
          </c:cat>
          <c:val>
            <c:numRef>
              <c:f>Sheet1!$C$2:$C$6</c:f>
              <c:numCache>
                <c:formatCode>General</c:formatCode>
                <c:ptCount val="5"/>
                <c:pt idx="0">
                  <c:v>0.28900000000000031</c:v>
                </c:pt>
                <c:pt idx="1">
                  <c:v>0.42105263157894862</c:v>
                </c:pt>
                <c:pt idx="2">
                  <c:v>0.52631578947368418</c:v>
                </c:pt>
                <c:pt idx="3">
                  <c:v>0.52631578947368418</c:v>
                </c:pt>
                <c:pt idx="4">
                  <c:v>0.65789473684210953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North</c:v>
                </c:pt>
              </c:strCache>
            </c:strRef>
          </c:tx>
          <c:spPr>
            <a:solidFill>
              <a:srgbClr val="00B0F0"/>
            </a:solidFill>
            <a:ln>
              <a:solidFill>
                <a:schemeClr val="tx1"/>
              </a:solidFill>
            </a:ln>
          </c:spPr>
          <c:cat>
            <c:strRef>
              <c:f>Sheet1!$A$2:$A$6</c:f>
              <c:strCache>
                <c:ptCount val="5"/>
                <c:pt idx="0">
                  <c:v>High Investment</c:v>
                </c:pt>
                <c:pt idx="1">
                  <c:v>Disease incidence</c:v>
                </c:pt>
                <c:pt idx="2">
                  <c:v>High veterinary charges</c:v>
                </c:pt>
                <c:pt idx="3">
                  <c:v>Money for recurring expenses</c:v>
                </c:pt>
                <c:pt idx="4">
                  <c:v>High feed cost</c:v>
                </c:pt>
              </c:strCache>
            </c:strRef>
          </c:cat>
          <c:val>
            <c:numRef>
              <c:f>Sheet1!$D$2:$D$6</c:f>
              <c:numCache>
                <c:formatCode>General</c:formatCode>
                <c:ptCount val="5"/>
                <c:pt idx="0">
                  <c:v>0.74200000000000232</c:v>
                </c:pt>
                <c:pt idx="1">
                  <c:v>0.77400000000000257</c:v>
                </c:pt>
                <c:pt idx="2">
                  <c:v>0.77400000000000257</c:v>
                </c:pt>
                <c:pt idx="3">
                  <c:v>0.93500000000000005</c:v>
                </c:pt>
                <c:pt idx="4">
                  <c:v>0.87100000000000233</c:v>
                </c:pt>
              </c:numCache>
            </c:numRef>
          </c:val>
        </c:ser>
        <c:shape val="box"/>
        <c:axId val="104172544"/>
        <c:axId val="104080128"/>
        <c:axId val="0"/>
      </c:bar3DChart>
      <c:catAx>
        <c:axId val="104172544"/>
        <c:scaling>
          <c:orientation val="minMax"/>
        </c:scaling>
        <c:axPos val="l"/>
        <c:tickLblPos val="nextTo"/>
        <c:txPr>
          <a:bodyPr/>
          <a:lstStyle/>
          <a:p>
            <a:pPr>
              <a:defRPr sz="1600" b="1"/>
            </a:pPr>
            <a:endParaRPr lang="en-US"/>
          </a:p>
        </c:txPr>
        <c:crossAx val="104080128"/>
        <c:crosses val="autoZero"/>
        <c:auto val="1"/>
        <c:lblAlgn val="ctr"/>
        <c:lblOffset val="100"/>
      </c:catAx>
      <c:valAx>
        <c:axId val="104080128"/>
        <c:scaling>
          <c:orientation val="minMax"/>
          <c:max val="1"/>
        </c:scaling>
        <c:axPos val="b"/>
        <c:majorGridlines/>
        <c:title>
          <c:tx>
            <c:rich>
              <a:bodyPr/>
              <a:lstStyle/>
              <a:p>
                <a:pPr>
                  <a:defRPr/>
                </a:pPr>
                <a:r>
                  <a:rPr lang="en-US" dirty="0" smtClean="0"/>
                  <a:t>% Farms Selecting</a:t>
                </a:r>
                <a:r>
                  <a:rPr lang="en-US" baseline="0" dirty="0" smtClean="0"/>
                  <a:t> Item</a:t>
                </a:r>
                <a:endParaRPr lang="en-US" dirty="0"/>
              </a:p>
            </c:rich>
          </c:tx>
          <c:layout>
            <c:manualLayout>
              <c:xMode val="edge"/>
              <c:yMode val="edge"/>
              <c:x val="0.4267909740449124"/>
              <c:y val="0.8996389569282508"/>
            </c:manualLayout>
          </c:layout>
        </c:title>
        <c:numFmt formatCode="0%" sourceLinked="0"/>
        <c:tickLblPos val="nextTo"/>
        <c:txPr>
          <a:bodyPr/>
          <a:lstStyle/>
          <a:p>
            <a:pPr>
              <a:defRPr sz="1600" b="1"/>
            </a:pPr>
            <a:endParaRPr lang="en-US"/>
          </a:p>
        </c:txPr>
        <c:crossAx val="104172544"/>
        <c:crosses val="autoZero"/>
        <c:crossBetween val="between"/>
        <c:majorUnit val="0.25"/>
      </c:valAx>
    </c:plotArea>
    <c:legend>
      <c:legendPos val="r"/>
      <c:layout>
        <c:manualLayout>
          <c:xMode val="edge"/>
          <c:yMode val="edge"/>
          <c:x val="0.83484494993681369"/>
          <c:y val="0.29508516291592735"/>
          <c:w val="0.14663653154466821"/>
          <c:h val="0.24286289384816939"/>
        </c:manualLayout>
      </c:layout>
      <c:txPr>
        <a:bodyPr/>
        <a:lstStyle/>
        <a:p>
          <a:pPr>
            <a:defRPr sz="2000" b="1"/>
          </a:pPr>
          <a:endParaRPr lang="en-US"/>
        </a:p>
      </c:txPr>
    </c:legend>
    <c:plotVisOnly val="1"/>
  </c:chart>
  <c:txPr>
    <a:bodyPr/>
    <a:lstStyle/>
    <a:p>
      <a:pPr>
        <a:defRPr sz="1800"/>
      </a:pPr>
      <a:endParaRPr lang="en-US"/>
    </a:p>
  </c:txPr>
  <c:externalData r:id="rId1"/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A114D3E-43CD-4996-82EF-3298CF420240}" type="datetimeFigureOut">
              <a:rPr lang="en-US" smtClean="0"/>
              <a:pPr/>
              <a:t>7/14/2015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6F30680-4E5A-4B58-A31A-45CA01B2D87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3C32513-2383-4E70-88AD-05357E4ECBA0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B0EAD2-5FDC-450A-A826-B07050A2A8B6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16D30-32D3-4F64-AE52-22592E4BA551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1C03C-335B-48D0-A578-2F054AC73A75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8BE050-356C-429A-85C6-AD70A702C9EF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444CC7-BC48-4C4F-B137-ABCF671BDBC8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D88A6A-C752-4195-88A3-91837EA96E02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FF3CA1-4A0C-42BB-B8EA-42B021457F35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77F37A-32AD-4A41-85DA-7A0588E6EC90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69EB41-1924-4BC4-BDD5-EDCD64A2A6AC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1BBA4E-C684-4173-A33A-1626EE02C16C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D20B06-4ECB-4207-90D7-290D9AD63F4F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5628EF-07F6-4C17-A2C5-CB66DD304A3F}" type="datetime1">
              <a:rPr lang="en-US" smtClean="0"/>
              <a:pPr/>
              <a:t>7/14/2015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A1CE5A-3696-4044-8C94-89FBD8D05AA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Livestock intensification in Malawi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Fanny </a:t>
            </a:r>
            <a:r>
              <a:rPr lang="en-US" dirty="0" err="1" smtClean="0"/>
              <a:t>Chigwa</a:t>
            </a:r>
            <a:endParaRPr lang="en-US" dirty="0" smtClean="0"/>
          </a:p>
          <a:p>
            <a:r>
              <a:rPr lang="en-US" sz="2800" dirty="0" smtClean="0"/>
              <a:t>Lilongwe University of Agriculture and Natural Resources</a:t>
            </a:r>
          </a:p>
          <a:p>
            <a:r>
              <a:rPr lang="en-US" sz="2800" dirty="0" smtClean="0"/>
              <a:t>fancchigwa@yahoo.com</a:t>
            </a:r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600200" y="5943600"/>
            <a:ext cx="6629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Africa Rising Project Annual Meeting 14 July 2015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2192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Rumen Methane production and Dry season livestock feeds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379460" cy="4211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93060"/>
                <a:gridCol w="2743200"/>
                <a:gridCol w="27432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Forages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Methane ml/200mgDM </a:t>
                      </a:r>
                      <a:endParaRPr 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dirty="0" smtClean="0"/>
                        <a:t>Std Error</a:t>
                      </a:r>
                      <a:endParaRPr lang="en-US" sz="14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38100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800"/>
                        </a:spcAft>
                      </a:pPr>
                      <a:r>
                        <a:rPr lang="en-GB" sz="1400" i="1" dirty="0" err="1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Echinocloa</a:t>
                      </a:r>
                      <a:r>
                        <a:rPr lang="en-GB" sz="1400" i="1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en-GB" sz="1400" i="1" dirty="0" err="1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pyramidalis</a:t>
                      </a:r>
                      <a:endParaRPr lang="en-US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15.10</a:t>
                      </a:r>
                      <a:r>
                        <a:rPr lang="en-GB" sz="1400" baseline="30000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a</a:t>
                      </a:r>
                      <a:endParaRPr lang="en-US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0.35</a:t>
                      </a:r>
                      <a:endParaRPr lang="en-US" sz="1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38100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800"/>
                        </a:spcAft>
                      </a:pPr>
                      <a:r>
                        <a:rPr lang="en-GB" sz="1400" i="1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Pennisetum purpureum </a:t>
                      </a:r>
                      <a:r>
                        <a:rPr lang="en-GB" sz="140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(Napier grass)</a:t>
                      </a:r>
                      <a:endParaRPr lang="en-US" sz="1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12.23</a:t>
                      </a:r>
                      <a:r>
                        <a:rPr lang="en-GB" sz="1400" baseline="30000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b</a:t>
                      </a:r>
                      <a:endParaRPr lang="en-US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0.46</a:t>
                      </a:r>
                      <a:endParaRPr lang="en-US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38100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800"/>
                        </a:spcAft>
                      </a:pPr>
                      <a:r>
                        <a:rPr lang="en-GB" sz="1400" i="1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Sachrum offisinarum</a:t>
                      </a:r>
                      <a:r>
                        <a:rPr lang="en-GB" sz="140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 (sugarcane leaves)      </a:t>
                      </a:r>
                      <a:endParaRPr lang="en-US" sz="1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14.53</a:t>
                      </a:r>
                      <a:r>
                        <a:rPr lang="en-GB" sz="1400" baseline="3000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ab</a:t>
                      </a:r>
                      <a:endParaRPr lang="en-US" sz="1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0.35</a:t>
                      </a:r>
                      <a:endParaRPr lang="en-US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38100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800"/>
                        </a:spcAft>
                      </a:pPr>
                      <a:r>
                        <a:rPr lang="en-GB" sz="1400" i="1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Arachis hypogea </a:t>
                      </a:r>
                      <a:r>
                        <a:rPr lang="en-GB" sz="140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(shells)</a:t>
                      </a:r>
                      <a:endParaRPr lang="en-US" sz="1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13.83</a:t>
                      </a:r>
                      <a:r>
                        <a:rPr lang="en-GB" sz="1400" baseline="3000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ab</a:t>
                      </a:r>
                      <a:endParaRPr lang="en-US" sz="1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0.67</a:t>
                      </a:r>
                      <a:endParaRPr lang="en-US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38100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800"/>
                        </a:spcAft>
                      </a:pPr>
                      <a:r>
                        <a:rPr lang="en-GB" sz="1400" i="1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Arachis hypogea </a:t>
                      </a:r>
                      <a:r>
                        <a:rPr lang="en-GB" sz="140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(hay)</a:t>
                      </a:r>
                      <a:endParaRPr lang="en-US" sz="1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2.77</a:t>
                      </a:r>
                      <a:r>
                        <a:rPr lang="en-GB" sz="1400" baseline="3000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c</a:t>
                      </a:r>
                      <a:endParaRPr lang="en-US" sz="14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0.49</a:t>
                      </a:r>
                      <a:endParaRPr lang="en-US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38100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800"/>
                        </a:spcAft>
                      </a:pPr>
                      <a:r>
                        <a:rPr lang="en-GB" sz="1400" i="1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Rechardia scabra</a:t>
                      </a:r>
                      <a:endParaRPr lang="en-US" sz="1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5.33</a:t>
                      </a:r>
                      <a:r>
                        <a:rPr lang="en-GB" sz="1400" baseline="3000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d</a:t>
                      </a:r>
                      <a:endParaRPr lang="en-US" sz="14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0.65</a:t>
                      </a:r>
                      <a:endParaRPr lang="en-US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38100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800"/>
                        </a:spcAft>
                      </a:pPr>
                      <a:r>
                        <a:rPr lang="en-GB" sz="1400" i="1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Acacia </a:t>
                      </a:r>
                      <a:r>
                        <a:rPr lang="en-GB" sz="1400" i="1" dirty="0" err="1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anguiststima</a:t>
                      </a:r>
                      <a:endParaRPr lang="en-US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4.27</a:t>
                      </a:r>
                      <a:r>
                        <a:rPr lang="en-GB" sz="1400" baseline="3000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cd</a:t>
                      </a:r>
                      <a:endParaRPr lang="en-US" sz="14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0.23</a:t>
                      </a:r>
                      <a:endParaRPr lang="en-US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38100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800"/>
                        </a:spcAft>
                      </a:pPr>
                      <a:r>
                        <a:rPr lang="en-GB" sz="1400" i="1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Leucaena leucocephala</a:t>
                      </a:r>
                      <a:endParaRPr lang="en-US" sz="1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3.50</a:t>
                      </a:r>
                      <a:r>
                        <a:rPr lang="en-GB" sz="1400" baseline="30000" dirty="0">
                          <a:solidFill>
                            <a:schemeClr val="tx1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cd</a:t>
                      </a:r>
                      <a:endParaRPr lang="en-US" sz="1400" dirty="0">
                        <a:solidFill>
                          <a:schemeClr val="tx1"/>
                        </a:solidFill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9370" algn="ctr">
                        <a:lnSpc>
                          <a:spcPct val="2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en-GB" sz="1400" dirty="0">
                          <a:solidFill>
                            <a:srgbClr val="000000"/>
                          </a:solidFill>
                          <a:latin typeface="Times New Roman"/>
                          <a:ea typeface="Calibri"/>
                          <a:cs typeface="Times New Roman"/>
                        </a:rPr>
                        <a:t>0.42</a:t>
                      </a:r>
                      <a:endParaRPr lang="en-US" sz="1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381000" y="5867400"/>
            <a:ext cx="8534400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/>
              <a:t>a, b, c, d: means on the same column with different superscripts are significantly varied (P &lt; 0.05)</a:t>
            </a:r>
          </a:p>
          <a:p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3124200" y="6248400"/>
            <a:ext cx="4648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Maselema</a:t>
            </a:r>
            <a:r>
              <a:rPr lang="en-US" dirty="0" smtClean="0"/>
              <a:t> and </a:t>
            </a:r>
            <a:r>
              <a:rPr lang="en-US" dirty="0" err="1" smtClean="0"/>
              <a:t>Chigwa</a:t>
            </a:r>
            <a:r>
              <a:rPr lang="en-US" dirty="0" smtClean="0"/>
              <a:t> 2015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Opportunity for livestock intensification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Resilience of goat under environmental and nutritional stress</a:t>
            </a:r>
          </a:p>
          <a:p>
            <a:r>
              <a:rPr lang="en-US" dirty="0" smtClean="0"/>
              <a:t>Ability to reduce mortalities with better management</a:t>
            </a:r>
          </a:p>
          <a:p>
            <a:r>
              <a:rPr lang="en-US" dirty="0" smtClean="0"/>
              <a:t>MPT’s provides dietary CP to livestock whole year and reduce energy losses when fed at less than 30%</a:t>
            </a:r>
          </a:p>
          <a:p>
            <a:r>
              <a:rPr lang="en-US" dirty="0" smtClean="0"/>
              <a:t>Existing festivals when there is a high demand of livestock or products </a:t>
            </a:r>
            <a:r>
              <a:rPr lang="en-US" dirty="0" err="1" smtClean="0"/>
              <a:t>e.g</a:t>
            </a:r>
            <a:r>
              <a:rPr lang="en-US" dirty="0" smtClean="0"/>
              <a:t> Ramadan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Scope of Master research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Establishment of drug boxes </a:t>
            </a:r>
          </a:p>
          <a:p>
            <a:r>
              <a:rPr lang="en-US" dirty="0" smtClean="0"/>
              <a:t>Goat husbandry training</a:t>
            </a:r>
          </a:p>
          <a:p>
            <a:r>
              <a:rPr lang="en-US" dirty="0" smtClean="0"/>
              <a:t>Evaluation of local goat feed resources</a:t>
            </a:r>
          </a:p>
          <a:p>
            <a:r>
              <a:rPr lang="en-US" dirty="0" smtClean="0"/>
              <a:t>Feeding trials using MTP to fatten goats for slaughter and sale in Ramadan festival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Take home Message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Livestock trends show an increase in goats</a:t>
            </a:r>
          </a:p>
          <a:p>
            <a:r>
              <a:rPr lang="en-US" dirty="0" smtClean="0"/>
              <a:t>Striving livestock use alternative feed resources and are resilient</a:t>
            </a:r>
          </a:p>
          <a:p>
            <a:r>
              <a:rPr lang="en-US" dirty="0" smtClean="0"/>
              <a:t>There is a need to promote research on available feeds resources and emerging production systems</a:t>
            </a:r>
          </a:p>
          <a:p>
            <a:r>
              <a:rPr lang="en-US" dirty="0" smtClean="0"/>
              <a:t>Livestock production that targets better marketing channels and period will stimulate production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Presentation 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Livestock Population</a:t>
            </a:r>
          </a:p>
          <a:p>
            <a:r>
              <a:rPr lang="en-US" dirty="0" smtClean="0"/>
              <a:t>Constraints to livestock production</a:t>
            </a:r>
          </a:p>
          <a:p>
            <a:r>
              <a:rPr lang="en-US" dirty="0" smtClean="0"/>
              <a:t>Potential of Crop-Livestock production</a:t>
            </a:r>
          </a:p>
          <a:p>
            <a:r>
              <a:rPr lang="en-US" dirty="0" smtClean="0"/>
              <a:t>Opportunities of Crop-Livestock production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Livestock Populations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533400" y="1600200"/>
          <a:ext cx="8229600" cy="40386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576943">
                <a:tc>
                  <a:txBody>
                    <a:bodyPr/>
                    <a:lstStyle/>
                    <a:p>
                      <a:r>
                        <a:rPr lang="en-US" dirty="0" smtClean="0"/>
                        <a:t>Species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Total population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 Person/animal</a:t>
                      </a:r>
                      <a:endParaRPr lang="en-US" dirty="0"/>
                    </a:p>
                  </a:txBody>
                  <a:tcPr/>
                </a:tc>
              </a:tr>
              <a:tr h="576943">
                <a:tc>
                  <a:txBody>
                    <a:bodyPr/>
                    <a:lstStyle/>
                    <a:p>
                      <a:r>
                        <a:rPr lang="en-US" dirty="0" smtClean="0"/>
                        <a:t>Goats</a:t>
                      </a:r>
                      <a:endParaRPr lang="en-US" dirty="0"/>
                    </a:p>
                  </a:txBody>
                  <a:tcPr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5,882,106</a:t>
                      </a:r>
                      <a:endParaRPr lang="en-US" dirty="0"/>
                    </a:p>
                  </a:txBody>
                  <a:tcPr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endParaRPr lang="en-US" dirty="0"/>
                    </a:p>
                  </a:txBody>
                  <a:tcPr>
                    <a:solidFill>
                      <a:srgbClr val="00B050"/>
                    </a:solidFill>
                  </a:tcPr>
                </a:tc>
              </a:tr>
              <a:tr h="576943">
                <a:tc>
                  <a:txBody>
                    <a:bodyPr/>
                    <a:lstStyle/>
                    <a:p>
                      <a:r>
                        <a:rPr lang="en-US" dirty="0" smtClean="0"/>
                        <a:t>Cattle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1,316,799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17</a:t>
                      </a:r>
                      <a:endParaRPr lang="en-US" dirty="0"/>
                    </a:p>
                  </a:txBody>
                  <a:tcPr/>
                </a:tc>
              </a:tr>
              <a:tr h="576943">
                <a:tc>
                  <a:txBody>
                    <a:bodyPr/>
                    <a:lstStyle/>
                    <a:p>
                      <a:r>
                        <a:rPr lang="en-US" dirty="0" smtClean="0"/>
                        <a:t>           Beef cattle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1,252,420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17</a:t>
                      </a:r>
                      <a:endParaRPr lang="en-US" dirty="0"/>
                    </a:p>
                  </a:txBody>
                  <a:tcPr/>
                </a:tc>
              </a:tr>
              <a:tr h="576943">
                <a:tc>
                  <a:txBody>
                    <a:bodyPr/>
                    <a:lstStyle/>
                    <a:p>
                      <a:r>
                        <a:rPr lang="en-US" dirty="0" smtClean="0"/>
                        <a:t>           Dairy Cattle</a:t>
                      </a:r>
                      <a:endParaRPr lang="en-US" dirty="0"/>
                    </a:p>
                  </a:txBody>
                  <a:tcP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64,379</a:t>
                      </a:r>
                      <a:endParaRPr lang="en-US" dirty="0"/>
                    </a:p>
                  </a:txBody>
                  <a:tcPr>
                    <a:solidFill>
                      <a:srgbClr val="C0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266</a:t>
                      </a:r>
                      <a:endParaRPr lang="en-US" dirty="0"/>
                    </a:p>
                  </a:txBody>
                  <a:tcPr>
                    <a:solidFill>
                      <a:srgbClr val="C00000"/>
                    </a:solidFill>
                  </a:tcPr>
                </a:tc>
              </a:tr>
              <a:tr h="576943">
                <a:tc>
                  <a:txBody>
                    <a:bodyPr/>
                    <a:lstStyle/>
                    <a:p>
                      <a:r>
                        <a:rPr lang="en-US" dirty="0" smtClean="0"/>
                        <a:t>                   Pure dairy cattle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14,710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1214</a:t>
                      </a:r>
                      <a:endParaRPr lang="en-US" dirty="0"/>
                    </a:p>
                  </a:txBody>
                  <a:tcPr/>
                </a:tc>
              </a:tr>
              <a:tr h="576943">
                <a:tc>
                  <a:txBody>
                    <a:bodyPr/>
                    <a:lstStyle/>
                    <a:p>
                      <a:r>
                        <a:rPr lang="en-US" dirty="0" smtClean="0"/>
                        <a:t>                   Dairy Crosses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49,699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340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3276600" y="5943600"/>
            <a:ext cx="213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DAHLD 2014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dirty="0" smtClean="0"/>
              <a:t>Why an increase in Goats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Interplay of:-</a:t>
            </a:r>
          </a:p>
          <a:p>
            <a:pPr lvl="2"/>
            <a:r>
              <a:rPr lang="en-US" dirty="0" smtClean="0"/>
              <a:t>Available Feed resources</a:t>
            </a:r>
          </a:p>
          <a:p>
            <a:pPr lvl="2"/>
            <a:r>
              <a:rPr lang="en-US" dirty="0" smtClean="0"/>
              <a:t>Land size</a:t>
            </a:r>
          </a:p>
          <a:p>
            <a:pPr lvl="2"/>
            <a:r>
              <a:rPr lang="en-US" dirty="0" smtClean="0"/>
              <a:t>Resilience: Ability to survive under environmental stress and utilize other feed resources</a:t>
            </a:r>
            <a:endParaRPr lang="en-US" dirty="0"/>
          </a:p>
          <a:p>
            <a:pPr lvl="2"/>
            <a:endParaRPr lang="en-US" dirty="0" smtClean="0"/>
          </a:p>
          <a:p>
            <a:pPr lvl="2">
              <a:buNone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Trends in feed 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Shortage of grazing land as arable and </a:t>
            </a:r>
            <a:r>
              <a:rPr lang="en-US" dirty="0" err="1" smtClean="0"/>
              <a:t>dambo</a:t>
            </a:r>
            <a:r>
              <a:rPr lang="en-US" dirty="0" smtClean="0"/>
              <a:t> land is allocated to crop production</a:t>
            </a:r>
          </a:p>
          <a:p>
            <a:r>
              <a:rPr lang="en-US" dirty="0" smtClean="0"/>
              <a:t>Decline in feed quality and quantity in the dry season (Crude protein in grasses drop from 5.5% to 2.2%)</a:t>
            </a:r>
          </a:p>
          <a:p>
            <a:r>
              <a:rPr lang="en-US" dirty="0" smtClean="0"/>
              <a:t>Natural trees and multipurpose tree offer alternative feed resources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Constraints to livestock Production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Low Productivity: Low milk production which result in low milk consumption</a:t>
            </a:r>
            <a:endParaRPr lang="nn-NO" dirty="0" smtClean="0"/>
          </a:p>
          <a:p>
            <a:pPr lvl="2">
              <a:spcBef>
                <a:spcPts val="0"/>
              </a:spcBef>
              <a:spcAft>
                <a:spcPts val="600"/>
              </a:spcAft>
              <a:defRPr/>
            </a:pPr>
            <a:r>
              <a:rPr lang="nn-NO" dirty="0" smtClean="0">
                <a:solidFill>
                  <a:srgbClr val="C00000"/>
                </a:solidFill>
              </a:rPr>
              <a:t>4 kg </a:t>
            </a:r>
            <a:r>
              <a:rPr lang="nn-NO" dirty="0" smtClean="0"/>
              <a:t>per capita in </a:t>
            </a:r>
            <a:r>
              <a:rPr lang="nn-NO" b="1" dirty="0" smtClean="0"/>
              <a:t>Malawi </a:t>
            </a:r>
          </a:p>
          <a:p>
            <a:pPr lvl="2">
              <a:spcBef>
                <a:spcPts val="0"/>
              </a:spcBef>
              <a:spcAft>
                <a:spcPts val="600"/>
              </a:spcAft>
              <a:defRPr/>
            </a:pPr>
            <a:r>
              <a:rPr lang="nn-NO" dirty="0" smtClean="0">
                <a:solidFill>
                  <a:schemeClr val="tx2">
                    <a:lumMod val="90000"/>
                    <a:lumOff val="10000"/>
                  </a:schemeClr>
                </a:solidFill>
              </a:rPr>
              <a:t>28.5 kg </a:t>
            </a:r>
            <a:r>
              <a:rPr lang="nn-NO" dirty="0" smtClean="0"/>
              <a:t>in Sub-Saharan </a:t>
            </a:r>
            <a:r>
              <a:rPr lang="nn-NO" b="1" dirty="0" smtClean="0"/>
              <a:t>Africa</a:t>
            </a:r>
          </a:p>
          <a:p>
            <a:pPr lvl="2">
              <a:spcBef>
                <a:spcPts val="0"/>
              </a:spcBef>
              <a:spcAft>
                <a:spcPts val="600"/>
              </a:spcAft>
              <a:defRPr/>
            </a:pPr>
            <a:r>
              <a:rPr lang="nn-NO" dirty="0" smtClean="0">
                <a:solidFill>
                  <a:srgbClr val="0000FF"/>
                </a:solidFill>
              </a:rPr>
              <a:t>200 kg </a:t>
            </a:r>
            <a:r>
              <a:rPr lang="nn-NO" dirty="0" smtClean="0"/>
              <a:t>per </a:t>
            </a:r>
            <a:r>
              <a:rPr lang="nn-NO" b="1" dirty="0" smtClean="0"/>
              <a:t>WHO</a:t>
            </a:r>
            <a:r>
              <a:rPr lang="nn-NO" dirty="0" smtClean="0"/>
              <a:t> </a:t>
            </a:r>
            <a:r>
              <a:rPr lang="nn-NO" b="1" dirty="0" smtClean="0"/>
              <a:t>recommendations</a:t>
            </a:r>
            <a:endParaRPr lang="en-US" dirty="0" smtClean="0"/>
          </a:p>
          <a:p>
            <a:r>
              <a:rPr lang="en-US" dirty="0" smtClean="0"/>
              <a:t>Dry season feed shortage</a:t>
            </a:r>
          </a:p>
          <a:p>
            <a:r>
              <a:rPr lang="en-US" dirty="0" smtClean="0"/>
              <a:t>Diseases</a:t>
            </a:r>
          </a:p>
          <a:p>
            <a:r>
              <a:rPr lang="en-US" dirty="0" smtClean="0"/>
              <a:t>Markets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Constraints to Dairy Production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7C0F71-57CC-47A3-AFD8-421170588BE4}" type="slidenum">
              <a:rPr lang="en-US" smtClean="0"/>
              <a:pPr/>
              <a:t>7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76400"/>
          <a:ext cx="8229600" cy="44116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2057400" y="6248400"/>
            <a:ext cx="5638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USAID Trilateral Dairy project 2014</a:t>
            </a:r>
            <a:endParaRPr 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1137786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Potential of Crop-livestock Production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Manure  used as fertilizer in crop fields</a:t>
            </a:r>
          </a:p>
          <a:p>
            <a:r>
              <a:rPr lang="en-US" dirty="0" smtClean="0"/>
              <a:t>Crop residues can be used as livestock feed</a:t>
            </a:r>
          </a:p>
          <a:p>
            <a:r>
              <a:rPr lang="en-US" dirty="0" smtClean="0"/>
              <a:t>Livestock are sold to buy food in periods of food shortage</a:t>
            </a:r>
          </a:p>
          <a:p>
            <a:r>
              <a:rPr lang="en-US" dirty="0" smtClean="0"/>
              <a:t>Livestock are sold to buy fertilizer or pay for farm </a:t>
            </a:r>
            <a:r>
              <a:rPr lang="en-US" dirty="0" err="1" smtClean="0"/>
              <a:t>labour</a:t>
            </a:r>
            <a:endParaRPr lang="en-US" dirty="0" smtClean="0"/>
          </a:p>
          <a:p>
            <a:r>
              <a:rPr lang="en-US" dirty="0" smtClean="0"/>
              <a:t>Integration reduces farmer’s risk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Potential for Crop-Livestock - </a:t>
            </a:r>
            <a:r>
              <a:rPr lang="en-US" dirty="0" err="1" smtClean="0"/>
              <a:t>Agroforestry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Fodder trees provide crops with:</a:t>
            </a:r>
          </a:p>
          <a:p>
            <a:pPr lvl="1"/>
            <a:r>
              <a:rPr lang="en-US" dirty="0" smtClean="0"/>
              <a:t>Leaves supply nutrients to crops</a:t>
            </a:r>
          </a:p>
          <a:p>
            <a:pPr>
              <a:buNone/>
            </a:pPr>
            <a:endParaRPr lang="en-US" dirty="0"/>
          </a:p>
          <a:p>
            <a:r>
              <a:rPr lang="en-US" dirty="0" smtClean="0"/>
              <a:t>Fodder trees provide livestock with:</a:t>
            </a:r>
          </a:p>
          <a:p>
            <a:pPr lvl="1"/>
            <a:r>
              <a:rPr lang="en-US" dirty="0" smtClean="0"/>
              <a:t>Dietary protein 20-30% whole year</a:t>
            </a:r>
          </a:p>
          <a:p>
            <a:pPr lvl="1"/>
            <a:r>
              <a:rPr lang="en-US" dirty="0" smtClean="0"/>
              <a:t>Anti-nutritional factors that reduce methane: energy loss in rumen fermentation</a:t>
            </a:r>
          </a:p>
          <a:p>
            <a:pPr lvl="1"/>
            <a:r>
              <a:rPr lang="en-US" dirty="0" smtClean="0"/>
              <a:t>Minerals: Calcium 1-3%, Phosphorus 0.3-0.5%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A1CE5A-3696-4044-8C94-89FBD8D05AA0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Africa Rising Annual meeting 14 July 2015</a:t>
            </a:r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220</TotalTime>
  <Words>613</Words>
  <Application>Microsoft Office PowerPoint</Application>
  <PresentationFormat>On-screen Show (4:3)</PresentationFormat>
  <Paragraphs>139</Paragraphs>
  <Slides>13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Livestock intensification in Malawi</vt:lpstr>
      <vt:lpstr>Presentation Outline</vt:lpstr>
      <vt:lpstr>Livestock Populations</vt:lpstr>
      <vt:lpstr>Why an increase in Goats</vt:lpstr>
      <vt:lpstr>Trends in feed resources</vt:lpstr>
      <vt:lpstr>Constraints to livestock Production</vt:lpstr>
      <vt:lpstr>Constraints to Dairy Production</vt:lpstr>
      <vt:lpstr>Potential of Crop-livestock Production</vt:lpstr>
      <vt:lpstr>Potential for Crop-Livestock - Agroforestry</vt:lpstr>
      <vt:lpstr>Rumen Methane production and Dry season livestock feeds</vt:lpstr>
      <vt:lpstr>Opportunity for livestock intensification</vt:lpstr>
      <vt:lpstr>Scope of Master research</vt:lpstr>
      <vt:lpstr>Take home Message</vt:lpstr>
    </vt:vector>
  </TitlesOfParts>
  <Company>Deftones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Livestock intensification in Malawi</dc:title>
  <dc:creator>User</dc:creator>
  <cp:lastModifiedBy>User</cp:lastModifiedBy>
  <cp:revision>9</cp:revision>
  <dcterms:created xsi:type="dcterms:W3CDTF">2015-07-13T18:53:26Z</dcterms:created>
  <dcterms:modified xsi:type="dcterms:W3CDTF">2015-07-14T08:56:08Z</dcterms:modified>
</cp:coreProperties>
</file>

<file path=docProps/thumbnail.jpeg>
</file>